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3"/>
  </p:handoutMasterIdLst>
  <p:sldIdLst>
    <p:sldId id="256" r:id="rId2"/>
    <p:sldId id="262" r:id="rId3"/>
    <p:sldId id="257" r:id="rId4"/>
    <p:sldId id="269" r:id="rId5"/>
    <p:sldId id="270" r:id="rId6"/>
    <p:sldId id="264" r:id="rId7"/>
    <p:sldId id="274" r:id="rId8"/>
    <p:sldId id="267" r:id="rId9"/>
    <p:sldId id="275" r:id="rId10"/>
    <p:sldId id="276" r:id="rId11"/>
    <p:sldId id="277" r:id="rId12"/>
    <p:sldId id="271" r:id="rId13"/>
    <p:sldId id="272" r:id="rId14"/>
    <p:sldId id="273" r:id="rId15"/>
    <p:sldId id="261" r:id="rId16"/>
    <p:sldId id="258" r:id="rId17"/>
    <p:sldId id="260" r:id="rId18"/>
    <p:sldId id="278" r:id="rId19"/>
    <p:sldId id="259" r:id="rId20"/>
    <p:sldId id="279" r:id="rId21"/>
    <p:sldId id="265" r:id="rId22"/>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513CCD16-3BB1-420F-AF54-A2624BEEF60E}" type="datetimeFigureOut">
              <a:rPr lang="en-US" smtClean="0"/>
              <a:t>10/6/2014</a:t>
            </a:fld>
            <a:endParaRPr lang="en-US"/>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4B053918-3CC8-4F35-8D2A-4DDA5143B461}" type="slidenum">
              <a:rPr lang="en-US" smtClean="0"/>
              <a:t>‹#›</a:t>
            </a:fld>
            <a:endParaRPr lang="en-US"/>
          </a:p>
        </p:txBody>
      </p:sp>
    </p:spTree>
    <p:extLst>
      <p:ext uri="{BB962C8B-B14F-4D97-AF65-F5344CB8AC3E}">
        <p14:creationId xmlns:p14="http://schemas.microsoft.com/office/powerpoint/2010/main" val="27054188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8800BA9-5841-44C1-93BD-43EA7170768C}" type="datetimeFigureOut">
              <a:rPr lang="en-US" smtClean="0"/>
              <a:pPr/>
              <a:t>10/6/2014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B017AA7-2497-446A-9547-80407AA06E6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800BA9-5841-44C1-93BD-43EA7170768C}"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17AA7-2497-446A-9547-80407AA06E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800BA9-5841-44C1-93BD-43EA7170768C}"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17AA7-2497-446A-9547-80407AA06E6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800BA9-5841-44C1-93BD-43EA7170768C}"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17AA7-2497-446A-9547-80407AA06E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8800BA9-5841-44C1-93BD-43EA7170768C}" type="datetimeFigureOut">
              <a:rPr lang="en-US" smtClean="0"/>
              <a:pPr/>
              <a:t>10/6/2014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17AA7-2497-446A-9547-80407AA06E6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800BA9-5841-44C1-93BD-43EA7170768C}" type="datetimeFigureOut">
              <a:rPr lang="en-US" smtClean="0"/>
              <a:pPr/>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17AA7-2497-446A-9547-80407AA06E6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8800BA9-5841-44C1-93BD-43EA7170768C}" type="datetimeFigureOut">
              <a:rPr lang="en-US" smtClean="0"/>
              <a:pPr/>
              <a:t>10/6/2014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017AA7-2497-446A-9547-80407AA06E6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8800BA9-5841-44C1-93BD-43EA7170768C}" type="datetimeFigureOut">
              <a:rPr lang="en-US" smtClean="0"/>
              <a:pPr/>
              <a:t>10/6/2014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017AA7-2497-446A-9547-80407AA06E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800BA9-5841-44C1-93BD-43EA7170768C}" type="datetimeFigureOut">
              <a:rPr lang="en-US" smtClean="0"/>
              <a:pPr/>
              <a:t>10/6/2014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017AA7-2497-446A-9547-80407AA06E6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800BA9-5841-44C1-93BD-43EA7170768C}" type="datetimeFigureOut">
              <a:rPr lang="en-US" smtClean="0"/>
              <a:pPr/>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17AA7-2497-446A-9547-80407AA06E6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8800BA9-5841-44C1-93BD-43EA7170768C}" type="datetimeFigureOut">
              <a:rPr lang="en-US" smtClean="0"/>
              <a:pPr/>
              <a:t>10/6/2014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B017AA7-2497-446A-9547-80407AA06E6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8800BA9-5841-44C1-93BD-43EA7170768C}" type="datetimeFigureOut">
              <a:rPr lang="en-US" smtClean="0"/>
              <a:pPr/>
              <a:t>10/6/2014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B017AA7-2497-446A-9547-80407AA06E6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Non-Fiction Intro Notes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cont.</a:t>
            </a:r>
            <a:endParaRPr lang="en-US" dirty="0"/>
          </a:p>
        </p:txBody>
      </p:sp>
      <p:sp>
        <p:nvSpPr>
          <p:cNvPr id="3" name="Content Placeholder 2"/>
          <p:cNvSpPr>
            <a:spLocks noGrp="1"/>
          </p:cNvSpPr>
          <p:nvPr>
            <p:ph idx="1"/>
          </p:nvPr>
        </p:nvSpPr>
        <p:spPr>
          <a:xfrm>
            <a:off x="457200" y="1935480"/>
            <a:ext cx="8229600" cy="4617720"/>
          </a:xfrm>
        </p:spPr>
        <p:txBody>
          <a:bodyPr>
            <a:normAutofit/>
          </a:bodyPr>
          <a:lstStyle/>
          <a:p>
            <a:pPr lvl="1"/>
            <a:r>
              <a:rPr lang="en-US" dirty="0" smtClean="0"/>
              <a:t>Illustrations: These are usually pictures, photographs, or maps that are meant to show you what you are reading about. </a:t>
            </a:r>
          </a:p>
          <a:p>
            <a:pPr lvl="1"/>
            <a:endParaRPr lang="en-US" dirty="0"/>
          </a:p>
          <a:p>
            <a:pPr lvl="1"/>
            <a:r>
              <a:rPr lang="en-US" dirty="0" smtClean="0"/>
              <a:t>Captions: Illustrations usually have captions (a sentence or two under the picture) that describe what is happening in the photo or what the map is showing.</a:t>
            </a:r>
          </a:p>
          <a:p>
            <a:pPr lvl="1"/>
            <a:endParaRPr lang="en-US" dirty="0"/>
          </a:p>
          <a:p>
            <a:pPr lvl="1"/>
            <a:r>
              <a:rPr lang="en-US" dirty="0" smtClean="0"/>
              <a:t>Diagrams: These are usually graphs, charts, etc. that are meant to help you understand what you are reading about.</a:t>
            </a:r>
            <a:endParaRPr lang="en-US" dirty="0"/>
          </a:p>
        </p:txBody>
      </p:sp>
    </p:spTree>
    <p:extLst>
      <p:ext uri="{BB962C8B-B14F-4D97-AF65-F5344CB8AC3E}">
        <p14:creationId xmlns:p14="http://schemas.microsoft.com/office/powerpoint/2010/main" val="14981766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cont.</a:t>
            </a:r>
            <a:endParaRPr lang="en-US" dirty="0"/>
          </a:p>
        </p:txBody>
      </p:sp>
      <p:sp>
        <p:nvSpPr>
          <p:cNvPr id="3" name="Content Placeholder 2"/>
          <p:cNvSpPr>
            <a:spLocks noGrp="1"/>
          </p:cNvSpPr>
          <p:nvPr>
            <p:ph idx="1"/>
          </p:nvPr>
        </p:nvSpPr>
        <p:spPr/>
        <p:txBody>
          <a:bodyPr>
            <a:normAutofit lnSpcReduction="10000"/>
          </a:bodyPr>
          <a:lstStyle/>
          <a:p>
            <a:pPr lvl="1"/>
            <a:r>
              <a:rPr lang="en-US" dirty="0"/>
              <a:t>Unique type (bold face, italics, etc.): This usually indicates the word or words are important and /or new vocabulary to know</a:t>
            </a:r>
            <a:r>
              <a:rPr lang="en-US" dirty="0" smtClean="0"/>
              <a:t>.</a:t>
            </a:r>
          </a:p>
          <a:p>
            <a:pPr lvl="1"/>
            <a:endParaRPr lang="en-US" dirty="0"/>
          </a:p>
          <a:p>
            <a:pPr lvl="1"/>
            <a:r>
              <a:rPr lang="en-US" dirty="0" smtClean="0"/>
              <a:t>Directions/Steps: Many instructional manuals often use step by step directions to explain how to do something.</a:t>
            </a:r>
          </a:p>
          <a:p>
            <a:pPr lvl="1"/>
            <a:endParaRPr lang="en-US" dirty="0"/>
          </a:p>
          <a:p>
            <a:pPr lvl="1"/>
            <a:r>
              <a:rPr lang="en-US" dirty="0" smtClean="0"/>
              <a:t>These steps are usually numbered or use bullet points to help you follow along in the correct order. Numbering and bullet points can also help you to understand what was also in the reading. </a:t>
            </a:r>
            <a:endParaRPr lang="en-US" dirty="0"/>
          </a:p>
        </p:txBody>
      </p:sp>
    </p:spTree>
    <p:extLst>
      <p:ext uri="{BB962C8B-B14F-4D97-AF65-F5344CB8AC3E}">
        <p14:creationId xmlns:p14="http://schemas.microsoft.com/office/powerpoint/2010/main" val="28713616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 #4: Fact and Opinion</a:t>
            </a:r>
            <a:endParaRPr lang="en-US" dirty="0"/>
          </a:p>
        </p:txBody>
      </p:sp>
      <p:sp>
        <p:nvSpPr>
          <p:cNvPr id="3" name="Content Placeholder 2"/>
          <p:cNvSpPr>
            <a:spLocks noGrp="1"/>
          </p:cNvSpPr>
          <p:nvPr>
            <p:ph idx="1"/>
          </p:nvPr>
        </p:nvSpPr>
        <p:spPr/>
        <p:txBody>
          <a:bodyPr/>
          <a:lstStyle/>
          <a:p>
            <a:r>
              <a:rPr lang="en-US" dirty="0" smtClean="0"/>
              <a:t>A fact is a statement that cannot be debated. It can be proven using credible (good) sources.</a:t>
            </a:r>
          </a:p>
          <a:p>
            <a:endParaRPr lang="en-US" dirty="0"/>
          </a:p>
          <a:p>
            <a:r>
              <a:rPr lang="en-US" dirty="0" smtClean="0"/>
              <a:t>Fact: Christmas is always on December 25</a:t>
            </a:r>
            <a:r>
              <a:rPr lang="en-US" baseline="30000" dirty="0" smtClean="0"/>
              <a:t>th</a:t>
            </a:r>
            <a:r>
              <a:rPr lang="en-US" dirty="0" smtClean="0"/>
              <a:t>. This cannot be debated, and no one can have a different idea about when Christmas takes place. </a:t>
            </a:r>
          </a:p>
          <a:p>
            <a:r>
              <a:rPr lang="en-US" dirty="0" smtClean="0"/>
              <a:t>Fact: Indianapolis is in Indiana.</a:t>
            </a:r>
          </a:p>
          <a:p>
            <a:r>
              <a:rPr lang="en-US" dirty="0" smtClean="0"/>
              <a:t>Fact: 2+2 = 4</a:t>
            </a:r>
          </a:p>
          <a:p>
            <a:r>
              <a:rPr lang="en-US" dirty="0" smtClean="0"/>
              <a:t>Fact: The Earth rotates around the Sun.</a:t>
            </a:r>
          </a:p>
          <a:p>
            <a:endParaRPr lang="en-US" dirty="0"/>
          </a:p>
        </p:txBody>
      </p:sp>
    </p:spTree>
    <p:extLst>
      <p:ext uri="{BB962C8B-B14F-4D97-AF65-F5344CB8AC3E}">
        <p14:creationId xmlns:p14="http://schemas.microsoft.com/office/powerpoint/2010/main" val="32828804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and Opinion cont.</a:t>
            </a:r>
            <a:endParaRPr lang="en-US" dirty="0"/>
          </a:p>
        </p:txBody>
      </p:sp>
      <p:sp>
        <p:nvSpPr>
          <p:cNvPr id="3" name="Content Placeholder 2"/>
          <p:cNvSpPr>
            <a:spLocks noGrp="1"/>
          </p:cNvSpPr>
          <p:nvPr>
            <p:ph idx="1"/>
          </p:nvPr>
        </p:nvSpPr>
        <p:spPr>
          <a:xfrm>
            <a:off x="457200" y="1935480"/>
            <a:ext cx="8229600" cy="4617720"/>
          </a:xfrm>
        </p:spPr>
        <p:txBody>
          <a:bodyPr>
            <a:normAutofit lnSpcReduction="10000"/>
          </a:bodyPr>
          <a:lstStyle/>
          <a:p>
            <a:r>
              <a:rPr lang="en-US" dirty="0" smtClean="0"/>
              <a:t>An opinion is a statement that someone believes to be true, but other people can have a different opinion.</a:t>
            </a:r>
          </a:p>
          <a:p>
            <a:endParaRPr lang="en-US" dirty="0" smtClean="0"/>
          </a:p>
          <a:p>
            <a:r>
              <a:rPr lang="en-US" dirty="0" smtClean="0"/>
              <a:t>Opinion: Saturn is the coolest planet because it has a ring.</a:t>
            </a:r>
          </a:p>
          <a:p>
            <a:pPr lvl="1"/>
            <a:r>
              <a:rPr lang="en-US" dirty="0" smtClean="0"/>
              <a:t>This is an opinion because someone else may believe Mercury or Jupiter is the coolest planet.</a:t>
            </a:r>
            <a:endParaRPr lang="en-US" dirty="0"/>
          </a:p>
          <a:p>
            <a:r>
              <a:rPr lang="en-US" dirty="0" smtClean="0"/>
              <a:t>Opinion: IU is the best school in Indiana.</a:t>
            </a:r>
          </a:p>
          <a:p>
            <a:pPr lvl="1"/>
            <a:r>
              <a:rPr lang="en-US" dirty="0" smtClean="0"/>
              <a:t>This is an opinion because while I may believe it’s true, someone can debate this. Mr. Ellington, for example, would probably say that this is extremely untrue!</a:t>
            </a:r>
            <a:endParaRPr lang="en-US" dirty="0"/>
          </a:p>
        </p:txBody>
      </p:sp>
    </p:spTree>
    <p:extLst>
      <p:ext uri="{BB962C8B-B14F-4D97-AF65-F5344CB8AC3E}">
        <p14:creationId xmlns:p14="http://schemas.microsoft.com/office/powerpoint/2010/main" val="27693138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and Opinion cont.</a:t>
            </a:r>
            <a:endParaRPr lang="en-US" dirty="0"/>
          </a:p>
        </p:txBody>
      </p:sp>
      <p:sp>
        <p:nvSpPr>
          <p:cNvPr id="3" name="Content Placeholder 2"/>
          <p:cNvSpPr>
            <a:spLocks noGrp="1"/>
          </p:cNvSpPr>
          <p:nvPr>
            <p:ph idx="1"/>
          </p:nvPr>
        </p:nvSpPr>
        <p:spPr/>
        <p:txBody>
          <a:bodyPr/>
          <a:lstStyle/>
          <a:p>
            <a:r>
              <a:rPr lang="en-US" dirty="0" smtClean="0"/>
              <a:t>You should be able to read a nonfiction text, and determine what is fact and what is opinion.</a:t>
            </a:r>
          </a:p>
          <a:p>
            <a:endParaRPr lang="en-US" dirty="0"/>
          </a:p>
          <a:p>
            <a:r>
              <a:rPr lang="en-US" dirty="0" smtClean="0"/>
              <a:t>You will then use your knowledge of fact and opinion to help you understand the next skill, point of view.</a:t>
            </a:r>
            <a:endParaRPr lang="en-US" dirty="0"/>
          </a:p>
        </p:txBody>
      </p:sp>
    </p:spTree>
    <p:extLst>
      <p:ext uri="{BB962C8B-B14F-4D97-AF65-F5344CB8AC3E}">
        <p14:creationId xmlns:p14="http://schemas.microsoft.com/office/powerpoint/2010/main" val="39359079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Skill #5: Point of View</a:t>
            </a:r>
            <a:endParaRPr lang="en-US" dirty="0"/>
          </a:p>
        </p:txBody>
      </p:sp>
      <p:sp>
        <p:nvSpPr>
          <p:cNvPr id="3" name="Content Placeholder 2"/>
          <p:cNvSpPr>
            <a:spLocks noGrp="1"/>
          </p:cNvSpPr>
          <p:nvPr>
            <p:ph idx="1"/>
          </p:nvPr>
        </p:nvSpPr>
        <p:spPr>
          <a:xfrm>
            <a:off x="457200" y="1935480"/>
            <a:ext cx="8229600" cy="4389120"/>
          </a:xfrm>
        </p:spPr>
        <p:txBody>
          <a:bodyPr>
            <a:normAutofit fontScale="92500" lnSpcReduction="10000"/>
          </a:bodyPr>
          <a:lstStyle/>
          <a:p>
            <a:r>
              <a:rPr lang="en-US" dirty="0" smtClean="0"/>
              <a:t>All nonfiction is based on truth! However, sometimes opinions can sneak into nonfiction. You must be able to distinguish between fact and opinion to determine what non-fiction writings are believable or not. </a:t>
            </a:r>
          </a:p>
          <a:p>
            <a:endParaRPr lang="en-US" dirty="0" smtClean="0"/>
          </a:p>
          <a:p>
            <a:r>
              <a:rPr lang="en-US" dirty="0" smtClean="0"/>
              <a:t>Some types are based solely on fact, which has the point of view of being </a:t>
            </a:r>
            <a:r>
              <a:rPr lang="en-US" b="1" dirty="0" smtClean="0"/>
              <a:t>objective. </a:t>
            </a:r>
            <a:r>
              <a:rPr lang="en-US" dirty="0" smtClean="0"/>
              <a:t>Other types are based on fact and opinions and is called </a:t>
            </a:r>
            <a:r>
              <a:rPr lang="en-US" b="1" dirty="0" smtClean="0"/>
              <a:t>subjective. </a:t>
            </a:r>
          </a:p>
          <a:p>
            <a:pPr marL="0" indent="0">
              <a:buNone/>
            </a:pPr>
            <a:endParaRPr lang="en-US" b="1" dirty="0" smtClean="0"/>
          </a:p>
          <a:p>
            <a:r>
              <a:rPr lang="en-US" dirty="0" smtClean="0"/>
              <a:t>If a piece is subjective, it is </a:t>
            </a:r>
            <a:r>
              <a:rPr lang="en-US" b="1" dirty="0" smtClean="0"/>
              <a:t>BIASED</a:t>
            </a:r>
            <a:r>
              <a:rPr lang="en-US" dirty="0" smtClean="0"/>
              <a:t>. Bias is an author’s strong opinion about a topic. Bias should NOT be included in objective writing!</a:t>
            </a:r>
          </a:p>
          <a:p>
            <a:pPr>
              <a:buNone/>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Textbooks</a:t>
            </a:r>
            <a:endParaRPr lang="en-US" dirty="0"/>
          </a:p>
        </p:txBody>
      </p:sp>
      <p:sp>
        <p:nvSpPr>
          <p:cNvPr id="3" name="Content Placeholder 2"/>
          <p:cNvSpPr>
            <a:spLocks noGrp="1"/>
          </p:cNvSpPr>
          <p:nvPr>
            <p:ph idx="1"/>
          </p:nvPr>
        </p:nvSpPr>
        <p:spPr>
          <a:xfrm>
            <a:off x="152400" y="1935480"/>
            <a:ext cx="8839200" cy="4693920"/>
          </a:xfrm>
        </p:spPr>
        <p:txBody>
          <a:bodyPr>
            <a:noAutofit/>
          </a:bodyPr>
          <a:lstStyle/>
          <a:p>
            <a:pPr lvl="1"/>
            <a:r>
              <a:rPr lang="en-US" sz="2600" b="1" dirty="0" smtClean="0"/>
              <a:t>What is it?: </a:t>
            </a:r>
            <a:r>
              <a:rPr lang="en-US" sz="2600" dirty="0" smtClean="0"/>
              <a:t>A textbook covers a very broad topic of knowledge. For example, your Social Studies textbook gives you a lot of information about the Eastern Hemisphere. There is a lot of different information but it is all centered around the Eastern Hemisphere countries.</a:t>
            </a:r>
          </a:p>
          <a:p>
            <a:pPr lvl="1"/>
            <a:r>
              <a:rPr lang="en-US" sz="2600" b="1" dirty="0" smtClean="0"/>
              <a:t>Type or Writing/Purpose</a:t>
            </a:r>
            <a:r>
              <a:rPr lang="en-US" sz="2600" dirty="0" smtClean="0"/>
              <a:t>: Expository; to inform</a:t>
            </a:r>
          </a:p>
          <a:p>
            <a:pPr lvl="1"/>
            <a:r>
              <a:rPr lang="en-US" sz="2600" b="1" dirty="0" smtClean="0"/>
              <a:t>Structure</a:t>
            </a:r>
            <a:r>
              <a:rPr lang="en-US" sz="2600" dirty="0" smtClean="0"/>
              <a:t>: uses titles, sub-titles, bold/italics, graphics, illustrations, captions- meant to help you</a:t>
            </a:r>
          </a:p>
          <a:p>
            <a:pPr lvl="1"/>
            <a:r>
              <a:rPr lang="en-US" sz="2600" b="1" dirty="0" smtClean="0"/>
              <a:t>POV</a:t>
            </a:r>
            <a:r>
              <a:rPr lang="en-US" sz="2600" dirty="0" smtClean="0"/>
              <a:t>: objective because it uses only facts</a:t>
            </a:r>
          </a:p>
          <a:p>
            <a:pPr marL="393192" lvl="1" indent="0">
              <a:buNone/>
            </a:pPr>
            <a:endParaRPr lang="en-US" sz="26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Essays</a:t>
            </a:r>
            <a:endParaRPr lang="en-US" dirty="0"/>
          </a:p>
        </p:txBody>
      </p:sp>
      <p:sp>
        <p:nvSpPr>
          <p:cNvPr id="3" name="Content Placeholder 2"/>
          <p:cNvSpPr>
            <a:spLocks noGrp="1"/>
          </p:cNvSpPr>
          <p:nvPr>
            <p:ph idx="1"/>
          </p:nvPr>
        </p:nvSpPr>
        <p:spPr>
          <a:xfrm>
            <a:off x="152400" y="1935480"/>
            <a:ext cx="8763000" cy="4770120"/>
          </a:xfrm>
        </p:spPr>
        <p:txBody>
          <a:bodyPr>
            <a:normAutofit/>
          </a:bodyPr>
          <a:lstStyle/>
          <a:p>
            <a:pPr lvl="1"/>
            <a:r>
              <a:rPr lang="en-US" b="1" dirty="0" smtClean="0"/>
              <a:t>What is it?: </a:t>
            </a:r>
            <a:r>
              <a:rPr lang="en-US" dirty="0" smtClean="0"/>
              <a:t>Can be story-like or very formal about a </a:t>
            </a:r>
            <a:r>
              <a:rPr lang="en-US" u="sng" dirty="0" smtClean="0"/>
              <a:t>narrowed topic</a:t>
            </a:r>
            <a:r>
              <a:rPr lang="en-US" dirty="0" smtClean="0"/>
              <a:t>; A textbook has a LOT of information whereas an essay is usually on a much smaller topic, so there’s not nearly as much information.</a:t>
            </a:r>
          </a:p>
          <a:p>
            <a:pPr lvl="1"/>
            <a:r>
              <a:rPr lang="en-US" b="1" dirty="0" smtClean="0"/>
              <a:t>Type of Writing/Purpose</a:t>
            </a:r>
            <a:r>
              <a:rPr lang="en-US" dirty="0" smtClean="0"/>
              <a:t>: Can be expository, argumentative or narrative; usually to inform or persuade; can sometimes be to inspire you to be a better person or teach you a lesson</a:t>
            </a:r>
          </a:p>
          <a:p>
            <a:pPr lvl="1"/>
            <a:r>
              <a:rPr lang="en-US" b="1" dirty="0" smtClean="0"/>
              <a:t>Structure</a:t>
            </a:r>
            <a:r>
              <a:rPr lang="en-US" dirty="0" smtClean="0"/>
              <a:t>: Introduction (usually includes a hook to get people interested), Body Paragraphs, and Conclusion</a:t>
            </a:r>
          </a:p>
          <a:p>
            <a:pPr lvl="1"/>
            <a:r>
              <a:rPr lang="en-US" b="1" dirty="0" smtClean="0"/>
              <a:t>POV</a:t>
            </a:r>
            <a:r>
              <a:rPr lang="en-US" dirty="0" smtClean="0"/>
              <a:t>: Can be either subjective or objective; sometimes essays contain facts only, but sometimes can include opinions</a:t>
            </a:r>
          </a:p>
          <a:p>
            <a:pPr lvl="1"/>
            <a:endParaRPr lang="en-US" dirty="0" smtClean="0"/>
          </a:p>
          <a:p>
            <a:endParaRPr lang="en-US" dirty="0"/>
          </a:p>
          <a:p>
            <a:pPr marL="0" indent="0">
              <a:buNone/>
            </a:pPr>
            <a:endParaRPr lang="en-US" dirty="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534400" cy="1143000"/>
          </a:xfrm>
        </p:spPr>
        <p:txBody>
          <a:bodyPr>
            <a:normAutofit/>
          </a:bodyPr>
          <a:lstStyle/>
          <a:p>
            <a:r>
              <a:rPr lang="en-US" dirty="0" smtClean="0"/>
              <a:t>Newspaper or Magazine Articles</a:t>
            </a:r>
            <a:endParaRPr lang="en-US" dirty="0"/>
          </a:p>
        </p:txBody>
      </p:sp>
      <p:sp>
        <p:nvSpPr>
          <p:cNvPr id="3" name="Content Placeholder 2"/>
          <p:cNvSpPr>
            <a:spLocks noGrp="1"/>
          </p:cNvSpPr>
          <p:nvPr>
            <p:ph idx="1"/>
          </p:nvPr>
        </p:nvSpPr>
        <p:spPr>
          <a:xfrm>
            <a:off x="228600" y="1935480"/>
            <a:ext cx="8686800" cy="4693920"/>
          </a:xfrm>
        </p:spPr>
        <p:txBody>
          <a:bodyPr/>
          <a:lstStyle/>
          <a:p>
            <a:pPr marL="274320" lvl="1" indent="-274320">
              <a:buClr>
                <a:schemeClr val="accent3"/>
              </a:buClr>
              <a:buSzPct val="95000"/>
            </a:pPr>
            <a:r>
              <a:rPr lang="en-US" b="1" dirty="0" smtClean="0"/>
              <a:t>What is it</a:t>
            </a:r>
            <a:r>
              <a:rPr lang="en-US" dirty="0" smtClean="0"/>
              <a:t>? Much </a:t>
            </a:r>
            <a:r>
              <a:rPr lang="en-US" dirty="0"/>
              <a:t>like an </a:t>
            </a:r>
            <a:r>
              <a:rPr lang="en-US" dirty="0" smtClean="0"/>
              <a:t>essay; usually covers only a small topic of information; many times these articles are of high interest to the public</a:t>
            </a:r>
          </a:p>
          <a:p>
            <a:pPr marL="274320" lvl="1" indent="-274320">
              <a:buClr>
                <a:schemeClr val="accent3"/>
              </a:buClr>
              <a:buSzPct val="95000"/>
            </a:pPr>
            <a:r>
              <a:rPr lang="en-US" b="1" dirty="0" smtClean="0"/>
              <a:t>Type or Writing/Purpose: </a:t>
            </a:r>
            <a:r>
              <a:rPr lang="en-US" dirty="0" smtClean="0"/>
              <a:t>Expository or Argumentative; to inform or to persuade</a:t>
            </a:r>
          </a:p>
          <a:p>
            <a:pPr marL="274320" lvl="1" indent="-274320">
              <a:buClr>
                <a:schemeClr val="accent3"/>
              </a:buClr>
              <a:buSzPct val="95000"/>
            </a:pPr>
            <a:r>
              <a:rPr lang="en-US" b="1" dirty="0" smtClean="0"/>
              <a:t>Structure: </a:t>
            </a:r>
            <a:r>
              <a:rPr lang="en-US" dirty="0" smtClean="0"/>
              <a:t>Upside down      method, leads with a hook to get you interested, most important info to least important; uses titles and sub-titles, illustrations, captions, bold/italics, etc.</a:t>
            </a:r>
          </a:p>
          <a:p>
            <a:pPr marL="274320" lvl="1" indent="-274320">
              <a:buClr>
                <a:schemeClr val="accent3"/>
              </a:buClr>
              <a:buSzPct val="95000"/>
            </a:pPr>
            <a:r>
              <a:rPr lang="en-US" b="1" dirty="0" smtClean="0"/>
              <a:t>POV: </a:t>
            </a:r>
            <a:r>
              <a:rPr lang="en-US" dirty="0" smtClean="0"/>
              <a:t>Can be both objective and subjective; sometimes they use only facts, other times they use both fact and opinion</a:t>
            </a:r>
            <a:endParaRPr lang="en-US" b="1" dirty="0"/>
          </a:p>
        </p:txBody>
      </p:sp>
      <p:sp>
        <p:nvSpPr>
          <p:cNvPr id="4" name="Isosceles Triangle 3"/>
          <p:cNvSpPr/>
          <p:nvPr/>
        </p:nvSpPr>
        <p:spPr>
          <a:xfrm>
            <a:off x="3886200" y="3962400"/>
            <a:ext cx="304800" cy="3048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69368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Biography/Autobiography</a:t>
            </a:r>
            <a:endParaRPr lang="en-US" dirty="0"/>
          </a:p>
        </p:txBody>
      </p:sp>
      <p:sp>
        <p:nvSpPr>
          <p:cNvPr id="3" name="Content Placeholder 2"/>
          <p:cNvSpPr>
            <a:spLocks noGrp="1"/>
          </p:cNvSpPr>
          <p:nvPr>
            <p:ph idx="1"/>
          </p:nvPr>
        </p:nvSpPr>
        <p:spPr>
          <a:xfrm>
            <a:off x="76200" y="1935480"/>
            <a:ext cx="8839200" cy="4693920"/>
          </a:xfrm>
        </p:spPr>
        <p:txBody>
          <a:bodyPr>
            <a:normAutofit/>
          </a:bodyPr>
          <a:lstStyle/>
          <a:p>
            <a:pPr lvl="1"/>
            <a:r>
              <a:rPr lang="en-US" b="1" dirty="0" smtClean="0"/>
              <a:t>What is it?: </a:t>
            </a:r>
            <a:r>
              <a:rPr lang="en-US" dirty="0" smtClean="0"/>
              <a:t>Bio- an author writes about the life of another person, </a:t>
            </a:r>
            <a:r>
              <a:rPr lang="en-US" dirty="0" err="1" smtClean="0"/>
              <a:t>Autobio</a:t>
            </a:r>
            <a:r>
              <a:rPr lang="en-US" dirty="0" smtClean="0"/>
              <a:t>- a person writes about his/her own life; can be written as a formal piece of writing or can be story-like</a:t>
            </a:r>
          </a:p>
          <a:p>
            <a:pPr lvl="1"/>
            <a:r>
              <a:rPr lang="en-US" b="1" dirty="0" smtClean="0"/>
              <a:t>Type of Writing/Purpose: </a:t>
            </a:r>
            <a:r>
              <a:rPr lang="en-US" dirty="0" smtClean="0"/>
              <a:t>Usually Expository; to inform you about a person’s life; can sometimes be to teach a  lesson through a person’s experiences</a:t>
            </a:r>
          </a:p>
          <a:p>
            <a:pPr lvl="1"/>
            <a:r>
              <a:rPr lang="en-US" b="1" dirty="0" smtClean="0"/>
              <a:t>Structure: </a:t>
            </a:r>
            <a:r>
              <a:rPr lang="en-US" dirty="0" smtClean="0"/>
              <a:t>Can be written formally like one long essay, or it can be story-like; may not have many text features but probably includes chapter titles and illustrations with captions</a:t>
            </a:r>
          </a:p>
          <a:p>
            <a:pPr lvl="1"/>
            <a:r>
              <a:rPr lang="en-US" b="1" dirty="0" smtClean="0"/>
              <a:t>POV: </a:t>
            </a:r>
            <a:r>
              <a:rPr lang="en-US" dirty="0" smtClean="0"/>
              <a:t>Bios are usually objective while </a:t>
            </a:r>
            <a:r>
              <a:rPr lang="en-US" dirty="0" err="1" smtClean="0"/>
              <a:t>autobios</a:t>
            </a:r>
            <a:r>
              <a:rPr lang="en-US" dirty="0" smtClean="0"/>
              <a:t> are subjective</a:t>
            </a:r>
            <a:endParaRPr lang="en-US"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Prose</a:t>
            </a:r>
            <a:endParaRPr lang="en-US" dirty="0"/>
          </a:p>
        </p:txBody>
      </p:sp>
      <p:sp>
        <p:nvSpPr>
          <p:cNvPr id="3" name="Content Placeholder 2"/>
          <p:cNvSpPr>
            <a:spLocks noGrp="1"/>
          </p:cNvSpPr>
          <p:nvPr>
            <p:ph idx="1"/>
          </p:nvPr>
        </p:nvSpPr>
        <p:spPr/>
        <p:txBody>
          <a:bodyPr>
            <a:normAutofit/>
          </a:bodyPr>
          <a:lstStyle/>
          <a:p>
            <a:r>
              <a:rPr lang="en-US" dirty="0" smtClean="0"/>
              <a:t>Prose is writing that is true to how people would speak. It includes almost all kinds of writing, except most poetry. This ranges from shorts stories to novels and from research papers to biographies. Notice these examples are fiction and non-fiction.</a:t>
            </a:r>
          </a:p>
          <a:p>
            <a:pPr>
              <a:buNone/>
            </a:pPr>
            <a:endParaRPr lang="en-US" dirty="0" smtClean="0"/>
          </a:p>
          <a:p>
            <a:r>
              <a:rPr lang="en-US" dirty="0" smtClean="0"/>
              <a:t>Fiction stories are not true and are usually used to entertain or teach lessons. Some examples of fiction are novels, novellas, and short stories. We read fiction throughout the year.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Instructional Manuals</a:t>
            </a:r>
            <a:endParaRPr lang="en-US" dirty="0"/>
          </a:p>
        </p:txBody>
      </p:sp>
      <p:sp>
        <p:nvSpPr>
          <p:cNvPr id="3" name="Content Placeholder 2"/>
          <p:cNvSpPr>
            <a:spLocks noGrp="1"/>
          </p:cNvSpPr>
          <p:nvPr>
            <p:ph idx="1"/>
          </p:nvPr>
        </p:nvSpPr>
        <p:spPr>
          <a:xfrm>
            <a:off x="228600" y="1935480"/>
            <a:ext cx="8686800" cy="4617720"/>
          </a:xfrm>
        </p:spPr>
        <p:txBody>
          <a:bodyPr/>
          <a:lstStyle/>
          <a:p>
            <a:pPr marL="274320" lvl="1" indent="-274320">
              <a:buClr>
                <a:schemeClr val="accent3"/>
              </a:buClr>
              <a:buSzPct val="95000"/>
            </a:pPr>
            <a:r>
              <a:rPr lang="en-US" sz="2600" b="1" dirty="0" smtClean="0"/>
              <a:t>What is it?: </a:t>
            </a:r>
            <a:r>
              <a:rPr lang="en-US" sz="2600" dirty="0" smtClean="0"/>
              <a:t>These </a:t>
            </a:r>
            <a:r>
              <a:rPr lang="en-US" sz="2600" dirty="0"/>
              <a:t>are usually sets of instructions telling you how to do </a:t>
            </a:r>
            <a:r>
              <a:rPr lang="en-US" sz="2600" dirty="0" smtClean="0"/>
              <a:t>something, step by step. Examples</a:t>
            </a:r>
            <a:r>
              <a:rPr lang="en-US" sz="2600" dirty="0"/>
              <a:t>: Directions of how to set up your new </a:t>
            </a:r>
            <a:r>
              <a:rPr lang="en-US" sz="2600" dirty="0" smtClean="0"/>
              <a:t>iPad </a:t>
            </a:r>
            <a:r>
              <a:rPr lang="en-US" sz="2600" dirty="0"/>
              <a:t>or a recipe of how to make </a:t>
            </a:r>
            <a:r>
              <a:rPr lang="en-US" sz="2600" dirty="0" smtClean="0"/>
              <a:t>cookies</a:t>
            </a:r>
          </a:p>
          <a:p>
            <a:pPr marL="274320" lvl="1" indent="-274320">
              <a:buClr>
                <a:schemeClr val="accent3"/>
              </a:buClr>
              <a:buSzPct val="95000"/>
            </a:pPr>
            <a:r>
              <a:rPr lang="en-US" sz="2600" b="1" dirty="0" smtClean="0"/>
              <a:t>Type of Writing/Purpose: </a:t>
            </a:r>
            <a:r>
              <a:rPr lang="en-US" sz="2600" dirty="0" smtClean="0"/>
              <a:t>Expository/Explanatory; to inform/to explain</a:t>
            </a:r>
          </a:p>
          <a:p>
            <a:pPr marL="274320" lvl="1" indent="-274320">
              <a:buClr>
                <a:schemeClr val="accent3"/>
              </a:buClr>
              <a:buSzPct val="95000"/>
            </a:pPr>
            <a:r>
              <a:rPr lang="en-US" sz="2600" b="1" dirty="0" smtClean="0"/>
              <a:t>Structure: </a:t>
            </a:r>
            <a:r>
              <a:rPr lang="en-US" sz="2600" dirty="0" smtClean="0"/>
              <a:t>Usually includes numbering or bullets to give directions, diagrams to show you what you are supposed to do</a:t>
            </a:r>
          </a:p>
          <a:p>
            <a:pPr marL="274320" lvl="1" indent="-274320">
              <a:buClr>
                <a:schemeClr val="accent3"/>
              </a:buClr>
              <a:buSzPct val="95000"/>
            </a:pPr>
            <a:r>
              <a:rPr lang="en-US" sz="2600" b="1" dirty="0" smtClean="0"/>
              <a:t>POV</a:t>
            </a:r>
            <a:r>
              <a:rPr lang="en-US" sz="2600" dirty="0" smtClean="0"/>
              <a:t>: Objective, should only include facts</a:t>
            </a:r>
            <a:endParaRPr lang="en-US" sz="2600" dirty="0"/>
          </a:p>
          <a:p>
            <a:endParaRPr lang="en-US" dirty="0"/>
          </a:p>
        </p:txBody>
      </p:sp>
    </p:spTree>
    <p:extLst>
      <p:ext uri="{BB962C8B-B14F-4D97-AF65-F5344CB8AC3E}">
        <p14:creationId xmlns:p14="http://schemas.microsoft.com/office/powerpoint/2010/main" val="4120766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learn about non-fiction?</a:t>
            </a:r>
            <a:endParaRPr lang="en-US" dirty="0"/>
          </a:p>
        </p:txBody>
      </p:sp>
      <p:sp>
        <p:nvSpPr>
          <p:cNvPr id="3" name="Content Placeholder 2"/>
          <p:cNvSpPr>
            <a:spLocks noGrp="1"/>
          </p:cNvSpPr>
          <p:nvPr>
            <p:ph idx="1"/>
          </p:nvPr>
        </p:nvSpPr>
        <p:spPr>
          <a:xfrm>
            <a:off x="457200" y="1935480"/>
            <a:ext cx="8229600" cy="4770120"/>
          </a:xfrm>
        </p:spPr>
        <p:txBody>
          <a:bodyPr>
            <a:normAutofit/>
          </a:bodyPr>
          <a:lstStyle/>
          <a:p>
            <a:pPr lvl="1"/>
            <a:r>
              <a:rPr lang="en-US" sz="2100" dirty="0" smtClean="0"/>
              <a:t>Have you ever bought something electronic? Phone, iPad, TV, video game system, etc.? I bet it came with directions of how to set it up! Plan on having kids? Almost every toy comes with directions too!</a:t>
            </a:r>
          </a:p>
          <a:p>
            <a:pPr marL="393192" lvl="1" indent="0">
              <a:buNone/>
            </a:pPr>
            <a:endParaRPr lang="en-US" sz="2100" dirty="0" smtClean="0"/>
          </a:p>
          <a:p>
            <a:pPr lvl="1"/>
            <a:r>
              <a:rPr lang="en-US" sz="2100" dirty="0" smtClean="0"/>
              <a:t>Many jobs require that you can write and read memos, business letters, e-mails, job descriptions, etc. These are all non-fiction!</a:t>
            </a:r>
          </a:p>
          <a:p>
            <a:pPr lvl="1"/>
            <a:endParaRPr lang="en-US" sz="2100" dirty="0"/>
          </a:p>
          <a:p>
            <a:pPr lvl="1"/>
            <a:r>
              <a:rPr lang="en-US" sz="2100" dirty="0" smtClean="0"/>
              <a:t>Do you like sports? Fashion? Current events? Magazines and newspaper/online articles are a great place to learn about those topics!</a:t>
            </a:r>
            <a:endParaRPr lang="en-US" sz="2100" dirty="0"/>
          </a:p>
          <a:p>
            <a:pPr marL="393192" lvl="1" indent="0" algn="ctr">
              <a:buNone/>
            </a:pPr>
            <a:r>
              <a:rPr lang="en-US" sz="2800" b="1" dirty="0" smtClean="0"/>
              <a:t>NON-FICTION IS EVERYWHERE!!</a:t>
            </a:r>
          </a:p>
        </p:txBody>
      </p:sp>
    </p:spTree>
    <p:extLst>
      <p:ext uri="{BB962C8B-B14F-4D97-AF65-F5344CB8AC3E}">
        <p14:creationId xmlns:p14="http://schemas.microsoft.com/office/powerpoint/2010/main" val="1986235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Non-fiction</a:t>
            </a:r>
            <a:endParaRPr lang="en-US" dirty="0"/>
          </a:p>
        </p:txBody>
      </p:sp>
      <p:sp>
        <p:nvSpPr>
          <p:cNvPr id="3" name="Content Placeholder 2"/>
          <p:cNvSpPr>
            <a:spLocks noGrp="1"/>
          </p:cNvSpPr>
          <p:nvPr>
            <p:ph idx="1"/>
          </p:nvPr>
        </p:nvSpPr>
        <p:spPr>
          <a:xfrm>
            <a:off x="457200" y="1935480"/>
            <a:ext cx="8229600" cy="4693920"/>
          </a:xfrm>
        </p:spPr>
        <p:txBody>
          <a:bodyPr>
            <a:normAutofit/>
          </a:bodyPr>
          <a:lstStyle/>
          <a:p>
            <a:r>
              <a:rPr lang="en-US" sz="2400" b="1" dirty="0" smtClean="0"/>
              <a:t>Non-fiction is any kind of prose that is true; it contains real people and real events!</a:t>
            </a:r>
          </a:p>
          <a:p>
            <a:pPr marL="0" indent="0">
              <a:buNone/>
            </a:pPr>
            <a:endParaRPr lang="en-US" sz="2400" dirty="0" smtClean="0"/>
          </a:p>
          <a:p>
            <a:r>
              <a:rPr lang="en-US" sz="2400" dirty="0" smtClean="0"/>
              <a:t>It includes </a:t>
            </a:r>
          </a:p>
          <a:p>
            <a:pPr lvl="1"/>
            <a:r>
              <a:rPr lang="en-US" sz="2200" dirty="0"/>
              <a:t>N</a:t>
            </a:r>
            <a:r>
              <a:rPr lang="en-US" sz="2200" dirty="0" smtClean="0"/>
              <a:t>ewspaper articles</a:t>
            </a:r>
          </a:p>
          <a:p>
            <a:pPr lvl="1"/>
            <a:r>
              <a:rPr lang="en-US" sz="2200" dirty="0"/>
              <a:t>M</a:t>
            </a:r>
            <a:r>
              <a:rPr lang="en-US" sz="2200" dirty="0" smtClean="0"/>
              <a:t>agazine articles </a:t>
            </a:r>
          </a:p>
          <a:p>
            <a:pPr lvl="1"/>
            <a:r>
              <a:rPr lang="en-US" sz="2200" dirty="0" smtClean="0"/>
              <a:t>Biographies </a:t>
            </a:r>
          </a:p>
          <a:p>
            <a:pPr lvl="1"/>
            <a:r>
              <a:rPr lang="en-US" sz="2200" dirty="0" smtClean="0"/>
              <a:t>Autobiographies </a:t>
            </a:r>
          </a:p>
          <a:p>
            <a:pPr lvl="1"/>
            <a:r>
              <a:rPr lang="en-US" sz="2200" dirty="0"/>
              <a:t>I</a:t>
            </a:r>
            <a:r>
              <a:rPr lang="en-US" sz="2200" dirty="0" smtClean="0"/>
              <a:t>nstructional manuals and directions</a:t>
            </a:r>
          </a:p>
          <a:p>
            <a:pPr lvl="1"/>
            <a:r>
              <a:rPr lang="en-US" sz="2200" dirty="0" smtClean="0"/>
              <a:t>Essays</a:t>
            </a:r>
          </a:p>
          <a:p>
            <a:pPr lvl="1"/>
            <a:r>
              <a:rPr lang="en-US" sz="2200" dirty="0" smtClean="0"/>
              <a:t>And many more!!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13688"/>
          </a:xfrm>
        </p:spPr>
        <p:txBody>
          <a:bodyPr>
            <a:normAutofit fontScale="90000"/>
          </a:bodyPr>
          <a:lstStyle/>
          <a:p>
            <a:r>
              <a:rPr lang="en-US" dirty="0" smtClean="0"/>
              <a:t>Skill #1: Type of Writing and the Author’s Purposes for Writing</a:t>
            </a:r>
            <a:endParaRPr lang="en-US" dirty="0"/>
          </a:p>
        </p:txBody>
      </p:sp>
      <p:sp>
        <p:nvSpPr>
          <p:cNvPr id="3" name="Content Placeholder 2"/>
          <p:cNvSpPr>
            <a:spLocks noGrp="1"/>
          </p:cNvSpPr>
          <p:nvPr>
            <p:ph idx="1"/>
          </p:nvPr>
        </p:nvSpPr>
        <p:spPr>
          <a:xfrm>
            <a:off x="457200" y="1935480"/>
            <a:ext cx="8229600" cy="4465320"/>
          </a:xfrm>
        </p:spPr>
        <p:txBody>
          <a:bodyPr/>
          <a:lstStyle/>
          <a:p>
            <a:r>
              <a:rPr lang="en-US" dirty="0" smtClean="0"/>
              <a:t>There are 3 major types of writing!</a:t>
            </a:r>
          </a:p>
          <a:p>
            <a:r>
              <a:rPr lang="en-US" b="1" dirty="0" smtClean="0"/>
              <a:t>Argumentative </a:t>
            </a:r>
            <a:r>
              <a:rPr lang="en-US" dirty="0" smtClean="0"/>
              <a:t>is meant </a:t>
            </a:r>
            <a:r>
              <a:rPr lang="en-US" b="1" dirty="0" smtClean="0"/>
              <a:t>to persuade </a:t>
            </a:r>
            <a:r>
              <a:rPr lang="en-US" dirty="0" smtClean="0"/>
              <a:t>you to believe a certain way or to do a certain thing.</a:t>
            </a:r>
          </a:p>
          <a:p>
            <a:r>
              <a:rPr lang="en-US" b="1" dirty="0" smtClean="0"/>
              <a:t>Narrative </a:t>
            </a:r>
            <a:r>
              <a:rPr lang="en-US" dirty="0" smtClean="0"/>
              <a:t>is meant </a:t>
            </a:r>
            <a:r>
              <a:rPr lang="en-US" b="1" dirty="0" smtClean="0"/>
              <a:t>to entertain </a:t>
            </a:r>
            <a:r>
              <a:rPr lang="en-US" dirty="0" smtClean="0"/>
              <a:t>you or </a:t>
            </a:r>
            <a:r>
              <a:rPr lang="en-US" b="1" dirty="0" smtClean="0"/>
              <a:t>to teach you a lesson</a:t>
            </a:r>
            <a:r>
              <a:rPr lang="en-US" dirty="0" smtClean="0"/>
              <a:t>.</a:t>
            </a:r>
            <a:endParaRPr lang="en-US" b="1" dirty="0"/>
          </a:p>
          <a:p>
            <a:r>
              <a:rPr lang="en-US" b="1" dirty="0" smtClean="0"/>
              <a:t>Expository</a:t>
            </a:r>
            <a:r>
              <a:rPr lang="en-US" dirty="0" smtClean="0"/>
              <a:t> is meant </a:t>
            </a:r>
            <a:r>
              <a:rPr lang="en-US" b="1" dirty="0" smtClean="0"/>
              <a:t>to inform </a:t>
            </a:r>
            <a:r>
              <a:rPr lang="en-US" dirty="0" smtClean="0"/>
              <a:t>you about a particular topic</a:t>
            </a:r>
          </a:p>
          <a:p>
            <a:pPr lvl="1"/>
            <a:r>
              <a:rPr lang="en-US" b="1" dirty="0" smtClean="0"/>
              <a:t>Explanatory</a:t>
            </a:r>
            <a:r>
              <a:rPr lang="en-US" dirty="0" smtClean="0"/>
              <a:t> is a type of expository. Its purpose is </a:t>
            </a:r>
            <a:r>
              <a:rPr lang="en-US" b="1" dirty="0" smtClean="0"/>
              <a:t>to</a:t>
            </a:r>
            <a:r>
              <a:rPr lang="en-US" dirty="0" smtClean="0"/>
              <a:t> </a:t>
            </a:r>
            <a:r>
              <a:rPr lang="en-US" b="1" dirty="0" smtClean="0"/>
              <a:t>explain</a:t>
            </a:r>
            <a:r>
              <a:rPr lang="en-US" dirty="0" smtClean="0"/>
              <a:t> how to do something. </a:t>
            </a:r>
          </a:p>
        </p:txBody>
      </p:sp>
    </p:spTree>
    <p:extLst>
      <p:ext uri="{BB962C8B-B14F-4D97-AF65-F5344CB8AC3E}">
        <p14:creationId xmlns:p14="http://schemas.microsoft.com/office/powerpoint/2010/main" val="41240639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 #1 cont.</a:t>
            </a:r>
            <a:endParaRPr lang="en-US" dirty="0"/>
          </a:p>
        </p:txBody>
      </p:sp>
      <p:sp>
        <p:nvSpPr>
          <p:cNvPr id="3" name="Content Placeholder 2"/>
          <p:cNvSpPr>
            <a:spLocks noGrp="1"/>
          </p:cNvSpPr>
          <p:nvPr>
            <p:ph idx="1"/>
          </p:nvPr>
        </p:nvSpPr>
        <p:spPr/>
        <p:txBody>
          <a:bodyPr/>
          <a:lstStyle/>
          <a:p>
            <a:r>
              <a:rPr lang="en-US" dirty="0" smtClean="0"/>
              <a:t>You should be able to read any type of nonfiction writing and determine the type of writing and its purpose!</a:t>
            </a:r>
          </a:p>
          <a:p>
            <a:endParaRPr lang="en-US" dirty="0"/>
          </a:p>
          <a:p>
            <a:r>
              <a:rPr lang="en-US" dirty="0" smtClean="0"/>
              <a:t>We will practice this using many types of nonfiction, including newspapers, magazines, essays, etc. </a:t>
            </a:r>
          </a:p>
          <a:p>
            <a:endParaRPr lang="en-US" dirty="0"/>
          </a:p>
          <a:p>
            <a:r>
              <a:rPr lang="en-US" dirty="0" smtClean="0"/>
              <a:t>You will then use this skill when you are learning about our next skill, main idea.</a:t>
            </a:r>
            <a:endParaRPr lang="en-US" dirty="0"/>
          </a:p>
        </p:txBody>
      </p:sp>
    </p:spTree>
    <p:extLst>
      <p:ext uri="{BB962C8B-B14F-4D97-AF65-F5344CB8AC3E}">
        <p14:creationId xmlns:p14="http://schemas.microsoft.com/office/powerpoint/2010/main" val="4104919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 #2: The Main Idea</a:t>
            </a:r>
            <a:endParaRPr lang="en-US" dirty="0"/>
          </a:p>
        </p:txBody>
      </p:sp>
      <p:sp>
        <p:nvSpPr>
          <p:cNvPr id="3" name="Content Placeholder 2"/>
          <p:cNvSpPr>
            <a:spLocks noGrp="1"/>
          </p:cNvSpPr>
          <p:nvPr>
            <p:ph idx="1"/>
          </p:nvPr>
        </p:nvSpPr>
        <p:spPr/>
        <p:txBody>
          <a:bodyPr/>
          <a:lstStyle/>
          <a:p>
            <a:r>
              <a:rPr lang="en-US" dirty="0"/>
              <a:t>All nonfiction pieces have a </a:t>
            </a:r>
            <a:r>
              <a:rPr lang="en-US" b="1" dirty="0"/>
              <a:t>main idea</a:t>
            </a:r>
            <a:r>
              <a:rPr lang="en-US" dirty="0"/>
              <a:t>. This is the main thing (one sentence) that the WHOLE nonfiction piece is about. </a:t>
            </a:r>
            <a:endParaRPr lang="en-US" dirty="0" smtClean="0"/>
          </a:p>
          <a:p>
            <a:pPr marL="0" indent="0">
              <a:buNone/>
            </a:pPr>
            <a:endParaRPr lang="en-US" dirty="0" smtClean="0"/>
          </a:p>
          <a:p>
            <a:r>
              <a:rPr lang="en-US" dirty="0" smtClean="0"/>
              <a:t>Be </a:t>
            </a:r>
            <a:r>
              <a:rPr lang="en-US" dirty="0"/>
              <a:t>careful when finding the main idea! </a:t>
            </a:r>
            <a:endParaRPr lang="en-US" dirty="0" smtClean="0"/>
          </a:p>
          <a:p>
            <a:pPr marL="0" indent="0">
              <a:buNone/>
            </a:pPr>
            <a:endParaRPr lang="en-US" dirty="0" smtClean="0"/>
          </a:p>
          <a:p>
            <a:r>
              <a:rPr lang="en-US" dirty="0" smtClean="0"/>
              <a:t>It </a:t>
            </a:r>
            <a:r>
              <a:rPr lang="en-US" dirty="0"/>
              <a:t>should not describe only one section of the nonfiction piece; it has to describe what the entire piece is about.  </a:t>
            </a:r>
            <a:endParaRPr lang="en-US" dirty="0" smtClean="0"/>
          </a:p>
          <a:p>
            <a:pPr marL="0" indent="0">
              <a:buNone/>
            </a:pPr>
            <a:endParaRPr lang="en-US" dirty="0"/>
          </a:p>
        </p:txBody>
      </p:sp>
    </p:spTree>
    <p:extLst>
      <p:ext uri="{BB962C8B-B14F-4D97-AF65-F5344CB8AC3E}">
        <p14:creationId xmlns:p14="http://schemas.microsoft.com/office/powerpoint/2010/main" val="3898076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Idea cont.</a:t>
            </a:r>
            <a:endParaRPr lang="en-US" dirty="0"/>
          </a:p>
        </p:txBody>
      </p:sp>
      <p:sp>
        <p:nvSpPr>
          <p:cNvPr id="3" name="Content Placeholder 2"/>
          <p:cNvSpPr>
            <a:spLocks noGrp="1"/>
          </p:cNvSpPr>
          <p:nvPr>
            <p:ph idx="1"/>
          </p:nvPr>
        </p:nvSpPr>
        <p:spPr/>
        <p:txBody>
          <a:bodyPr/>
          <a:lstStyle/>
          <a:p>
            <a:r>
              <a:rPr lang="en-US" dirty="0" smtClean="0"/>
              <a:t>Often times you will use the </a:t>
            </a:r>
            <a:r>
              <a:rPr lang="en-US" b="1" dirty="0" smtClean="0"/>
              <a:t>author’s purpose </a:t>
            </a:r>
            <a:r>
              <a:rPr lang="en-US" dirty="0" smtClean="0"/>
              <a:t>when you state the main idea.</a:t>
            </a:r>
          </a:p>
          <a:p>
            <a:endParaRPr lang="en-US" dirty="0"/>
          </a:p>
          <a:p>
            <a:r>
              <a:rPr lang="en-US" dirty="0" smtClean="0"/>
              <a:t>For example, if you have just read an article about chimpanzees and the ways they find food, your main idea might be, “This newspaper article is meant </a:t>
            </a:r>
            <a:r>
              <a:rPr lang="en-US" b="1" dirty="0" smtClean="0"/>
              <a:t>to inform </a:t>
            </a:r>
            <a:r>
              <a:rPr lang="en-US" dirty="0" smtClean="0"/>
              <a:t>you about chimpanzees and how they find food.”</a:t>
            </a:r>
            <a:endParaRPr lang="en-US" dirty="0"/>
          </a:p>
        </p:txBody>
      </p:sp>
    </p:spTree>
    <p:extLst>
      <p:ext uri="{BB962C8B-B14F-4D97-AF65-F5344CB8AC3E}">
        <p14:creationId xmlns:p14="http://schemas.microsoft.com/office/powerpoint/2010/main" val="3425436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Idea Cont.</a:t>
            </a:r>
            <a:endParaRPr lang="en-US" dirty="0"/>
          </a:p>
        </p:txBody>
      </p:sp>
      <p:sp>
        <p:nvSpPr>
          <p:cNvPr id="3" name="Content Placeholder 2"/>
          <p:cNvSpPr>
            <a:spLocks noGrp="1"/>
          </p:cNvSpPr>
          <p:nvPr>
            <p:ph idx="1"/>
          </p:nvPr>
        </p:nvSpPr>
        <p:spPr>
          <a:xfrm>
            <a:off x="457200" y="1935480"/>
            <a:ext cx="8229600" cy="4541520"/>
          </a:xfrm>
        </p:spPr>
        <p:txBody>
          <a:bodyPr/>
          <a:lstStyle/>
          <a:p>
            <a:r>
              <a:rPr lang="en-US" dirty="0" smtClean="0"/>
              <a:t>3 Ways to Find the Main Idea:</a:t>
            </a:r>
          </a:p>
          <a:p>
            <a:endParaRPr lang="en-US" dirty="0"/>
          </a:p>
          <a:p>
            <a:pPr lvl="1"/>
            <a:r>
              <a:rPr lang="en-US" dirty="0" smtClean="0"/>
              <a:t>Look at the title of the article; the title usually gives you a good idea as to he main idea.</a:t>
            </a:r>
          </a:p>
          <a:p>
            <a:pPr lvl="1"/>
            <a:r>
              <a:rPr lang="en-US" dirty="0" smtClean="0"/>
              <a:t>Ask yourself, “What does each paragraph have in common?” </a:t>
            </a:r>
          </a:p>
          <a:p>
            <a:pPr lvl="1"/>
            <a:r>
              <a:rPr lang="en-US" dirty="0" smtClean="0"/>
              <a:t>If you’re looking for the main idea of each paragraph, look at the first (topic) sentence. This often tells you the main idea.</a:t>
            </a:r>
          </a:p>
          <a:p>
            <a:pPr lvl="1"/>
            <a:r>
              <a:rPr lang="en-US" dirty="0" smtClean="0"/>
              <a:t>The main idea should be a complete sentence!</a:t>
            </a:r>
            <a:endParaRPr lang="en-US" dirty="0"/>
          </a:p>
        </p:txBody>
      </p:sp>
    </p:spTree>
    <p:extLst>
      <p:ext uri="{BB962C8B-B14F-4D97-AF65-F5344CB8AC3E}">
        <p14:creationId xmlns:p14="http://schemas.microsoft.com/office/powerpoint/2010/main" val="36902790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Skill #3: Structures of Non-fiction Texts</a:t>
            </a:r>
            <a:endParaRPr lang="en-US" dirty="0"/>
          </a:p>
        </p:txBody>
      </p:sp>
      <p:sp>
        <p:nvSpPr>
          <p:cNvPr id="3" name="Content Placeholder 2"/>
          <p:cNvSpPr>
            <a:spLocks noGrp="1"/>
          </p:cNvSpPr>
          <p:nvPr>
            <p:ph idx="1"/>
          </p:nvPr>
        </p:nvSpPr>
        <p:spPr>
          <a:xfrm>
            <a:off x="228600" y="1905000"/>
            <a:ext cx="8763000" cy="4770120"/>
          </a:xfrm>
        </p:spPr>
        <p:txBody>
          <a:bodyPr>
            <a:normAutofit/>
          </a:bodyPr>
          <a:lstStyle/>
          <a:p>
            <a:r>
              <a:rPr lang="en-US" dirty="0" smtClean="0"/>
              <a:t>Can be set up in many ways: 5 paragraph style, upside down triangle, sequential order, compare/contrast, cause/effect, etc. (We’ll talk about more about these later.)</a:t>
            </a:r>
          </a:p>
          <a:p>
            <a:r>
              <a:rPr lang="en-US" dirty="0" smtClean="0"/>
              <a:t>Often times, non-fiction includes many text features that are meant to help readers organize and understand the information in the text.</a:t>
            </a:r>
          </a:p>
          <a:p>
            <a:r>
              <a:rPr lang="en-US" dirty="0" smtClean="0"/>
              <a:t>Some of these are:</a:t>
            </a:r>
          </a:p>
          <a:p>
            <a:pPr lvl="1"/>
            <a:r>
              <a:rPr lang="en-US" dirty="0" smtClean="0"/>
              <a:t>Titles and Sub-titles: Titles tell you what you are getting ready to read about. Sub-titles usually break down topics even more so that you know specifically what you are getting ready to read about. </a:t>
            </a:r>
            <a:endParaRPr lang="en-US" dirty="0"/>
          </a:p>
        </p:txBody>
      </p:sp>
    </p:spTree>
    <p:extLst>
      <p:ext uri="{BB962C8B-B14F-4D97-AF65-F5344CB8AC3E}">
        <p14:creationId xmlns:p14="http://schemas.microsoft.com/office/powerpoint/2010/main" val="33939034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1449</TotalTime>
  <Words>1660</Words>
  <Application>Microsoft Office PowerPoint</Application>
  <PresentationFormat>On-screen Show (4:3)</PresentationFormat>
  <Paragraphs>121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Non-Fiction Intro Notes</vt:lpstr>
      <vt:lpstr>Prose</vt:lpstr>
      <vt:lpstr>Non-fiction</vt:lpstr>
      <vt:lpstr>Skill #1: Type of Writing and the Author’s Purposes for Writing</vt:lpstr>
      <vt:lpstr>Skill #1 cont.</vt:lpstr>
      <vt:lpstr>Skill #2: The Main Idea</vt:lpstr>
      <vt:lpstr>Main Idea cont.</vt:lpstr>
      <vt:lpstr>Main Idea Cont.</vt:lpstr>
      <vt:lpstr>Skill #3: Structures of Non-fiction Texts</vt:lpstr>
      <vt:lpstr>Structure cont.</vt:lpstr>
      <vt:lpstr>Structure cont.</vt:lpstr>
      <vt:lpstr>Skill #4: Fact and Opinion</vt:lpstr>
      <vt:lpstr>Fact and Opinion cont.</vt:lpstr>
      <vt:lpstr>Fact and Opinion cont.</vt:lpstr>
      <vt:lpstr>Skill #5: Point of View</vt:lpstr>
      <vt:lpstr>Textbooks</vt:lpstr>
      <vt:lpstr>Essays</vt:lpstr>
      <vt:lpstr>Newspaper or Magazine Articles</vt:lpstr>
      <vt:lpstr>Biography/Autobiography</vt:lpstr>
      <vt:lpstr>Instructional Manuals</vt:lpstr>
      <vt:lpstr>Why learn about non-fiction?</vt:lpstr>
    </vt:vector>
  </TitlesOfParts>
  <Company>Greenwood community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Non-Fiction Writing</dc:title>
  <dc:creator>jgarrison</dc:creator>
  <cp:lastModifiedBy>Jordan Garrison</cp:lastModifiedBy>
  <cp:revision>61</cp:revision>
  <cp:lastPrinted>2014-10-06T11:45:03Z</cp:lastPrinted>
  <dcterms:created xsi:type="dcterms:W3CDTF">2010-09-15T15:51:37Z</dcterms:created>
  <dcterms:modified xsi:type="dcterms:W3CDTF">2014-10-06T19:45:07Z</dcterms:modified>
</cp:coreProperties>
</file>