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3"/>
  </p:handoutMasterIdLst>
  <p:sldIdLst>
    <p:sldId id="256" r:id="rId2"/>
    <p:sldId id="264" r:id="rId3"/>
    <p:sldId id="257" r:id="rId4"/>
    <p:sldId id="258" r:id="rId5"/>
    <p:sldId id="259" r:id="rId6"/>
    <p:sldId id="260" r:id="rId7"/>
    <p:sldId id="265" r:id="rId8"/>
    <p:sldId id="261" r:id="rId9"/>
    <p:sldId id="266" r:id="rId10"/>
    <p:sldId id="262" r:id="rId11"/>
    <p:sldId id="263" r:id="rId1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a:defRPr sz="1200"/>
            </a:lvl1pPr>
          </a:lstStyle>
          <a:p>
            <a:fld id="{6F80298D-504D-4690-BD28-8AAEDB25B2E2}" type="datetimeFigureOut">
              <a:rPr lang="en-US" smtClean="0"/>
              <a:t>7/29/2014</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a:defRPr sz="1200"/>
            </a:lvl1pPr>
          </a:lstStyle>
          <a:p>
            <a:fld id="{5647D2A4-9F56-4C35-822F-C757AB0B5A94}" type="slidenum">
              <a:rPr lang="en-US" smtClean="0"/>
              <a:t>‹#›</a:t>
            </a:fld>
            <a:endParaRPr lang="en-US"/>
          </a:p>
        </p:txBody>
      </p:sp>
    </p:spTree>
    <p:extLst>
      <p:ext uri="{BB962C8B-B14F-4D97-AF65-F5344CB8AC3E}">
        <p14:creationId xmlns:p14="http://schemas.microsoft.com/office/powerpoint/2010/main" val="37026219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1007532-ABE9-4C62-ACE5-04BA69CD6B2F}" type="datetimeFigureOut">
              <a:rPr lang="en-US" smtClean="0"/>
              <a:t>7/29/2014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4690A3-F3DE-4648-A33B-CD2F00A933D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007532-ABE9-4C62-ACE5-04BA69CD6B2F}"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690A3-F3DE-4648-A33B-CD2F00A933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1007532-ABE9-4C62-ACE5-04BA69CD6B2F}" type="datetimeFigureOut">
              <a:rPr lang="en-US" smtClean="0"/>
              <a:t>7/29/2014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4690A3-F3DE-4648-A33B-CD2F00A933D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1007532-ABE9-4C62-ACE5-04BA69CD6B2F}" type="datetimeFigureOut">
              <a:rPr lang="en-US" smtClean="0"/>
              <a:t>7/29/2014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4690A3-F3DE-4648-A33B-CD2F00A933D2}"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1007532-ABE9-4C62-ACE5-04BA69CD6B2F}" type="datetimeFigureOut">
              <a:rPr lang="en-US" smtClean="0"/>
              <a:t>7/29/2014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4690A3-F3DE-4648-A33B-CD2F00A933D2}"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1007532-ABE9-4C62-ACE5-04BA69CD6B2F}" type="datetimeFigureOut">
              <a:rPr lang="en-US" smtClean="0"/>
              <a:t>7/29/2014</a:t>
            </a:fld>
            <a:endParaRPr lang="en-US"/>
          </a:p>
        </p:txBody>
      </p:sp>
      <p:sp>
        <p:nvSpPr>
          <p:cNvPr id="10" name="Slide Number Placeholder 9"/>
          <p:cNvSpPr>
            <a:spLocks noGrp="1"/>
          </p:cNvSpPr>
          <p:nvPr>
            <p:ph type="sldNum" sz="quarter" idx="16"/>
          </p:nvPr>
        </p:nvSpPr>
        <p:spPr/>
        <p:txBody>
          <a:bodyPr rtlCol="0"/>
          <a:lstStyle/>
          <a:p>
            <a:fld id="{B64690A3-F3DE-4648-A33B-CD2F00A933D2}"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1007532-ABE9-4C62-ACE5-04BA69CD6B2F}" type="datetimeFigureOut">
              <a:rPr lang="en-US" smtClean="0"/>
              <a:t>7/29/2014</a:t>
            </a:fld>
            <a:endParaRPr lang="en-US"/>
          </a:p>
        </p:txBody>
      </p:sp>
      <p:sp>
        <p:nvSpPr>
          <p:cNvPr id="12" name="Slide Number Placeholder 11"/>
          <p:cNvSpPr>
            <a:spLocks noGrp="1"/>
          </p:cNvSpPr>
          <p:nvPr>
            <p:ph type="sldNum" sz="quarter" idx="16"/>
          </p:nvPr>
        </p:nvSpPr>
        <p:spPr/>
        <p:txBody>
          <a:bodyPr rtlCol="0"/>
          <a:lstStyle/>
          <a:p>
            <a:fld id="{B64690A3-F3DE-4648-A33B-CD2F00A933D2}"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007532-ABE9-4C62-ACE5-04BA69CD6B2F}" type="datetimeFigureOut">
              <a:rPr lang="en-US" smtClean="0"/>
              <a:t>7/29/2014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4690A3-F3DE-4648-A33B-CD2F00A933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07532-ABE9-4C62-ACE5-04BA69CD6B2F}" type="datetimeFigureOut">
              <a:rPr lang="en-US" smtClean="0"/>
              <a:t>7/29/2014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4690A3-F3DE-4648-A33B-CD2F00A933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1007532-ABE9-4C62-ACE5-04BA69CD6B2F}" type="datetimeFigureOut">
              <a:rPr lang="en-US" smtClean="0"/>
              <a:t>7/29/2014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4690A3-F3DE-4648-A33B-CD2F00A933D2}"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1007532-ABE9-4C62-ACE5-04BA69CD6B2F}" type="datetimeFigureOut">
              <a:rPr lang="en-US" smtClean="0"/>
              <a:t>7/29/2014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4690A3-F3DE-4648-A33B-CD2F00A933D2}"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1007532-ABE9-4C62-ACE5-04BA69CD6B2F}" type="datetimeFigureOut">
              <a:rPr lang="en-US" smtClean="0"/>
              <a:t>7/29/2014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4690A3-F3DE-4648-A33B-CD2F00A933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Fiction Elements </a:t>
            </a:r>
            <a:r>
              <a:rPr lang="en-US" dirty="0" smtClean="0"/>
              <a:t>Notes</a:t>
            </a:r>
            <a:endParaRPr lang="en-US" dirty="0"/>
          </a:p>
        </p:txBody>
      </p:sp>
      <p:sp>
        <p:nvSpPr>
          <p:cNvPr id="3" name="Subtitle 2"/>
          <p:cNvSpPr>
            <a:spLocks noGrp="1"/>
          </p:cNvSpPr>
          <p:nvPr>
            <p:ph type="subTitle" idx="1"/>
          </p:nvPr>
        </p:nvSpPr>
        <p:spPr/>
        <p:txBody>
          <a:bodyPr>
            <a:normAutofit/>
          </a:bodyPr>
          <a:lstStyle/>
          <a:p>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sz="quarter" idx="1"/>
          </p:nvPr>
        </p:nvSpPr>
        <p:spPr>
          <a:xfrm>
            <a:off x="612648" y="1600200"/>
            <a:ext cx="8153400" cy="4800600"/>
          </a:xfrm>
        </p:spPr>
        <p:txBody>
          <a:bodyPr>
            <a:normAutofit/>
          </a:bodyPr>
          <a:lstStyle/>
          <a:p>
            <a:r>
              <a:rPr lang="en-US" dirty="0" smtClean="0"/>
              <a:t>The theme is the central message or an insight about life </a:t>
            </a:r>
            <a:r>
              <a:rPr lang="en-US" dirty="0" smtClean="0"/>
              <a:t>(a lesson) the </a:t>
            </a:r>
            <a:r>
              <a:rPr lang="en-US" dirty="0" smtClean="0"/>
              <a:t>author wants us to learn</a:t>
            </a:r>
            <a:r>
              <a:rPr lang="en-US" dirty="0" smtClean="0"/>
              <a:t>. </a:t>
            </a:r>
          </a:p>
          <a:p>
            <a:r>
              <a:rPr lang="en-US" dirty="0" smtClean="0"/>
              <a:t>Themes are usually developed throughout a story with the characters constantly learning as problems arise.</a:t>
            </a:r>
            <a:endParaRPr lang="en-US" dirty="0"/>
          </a:p>
          <a:p>
            <a:r>
              <a:rPr lang="en-US" dirty="0" smtClean="0"/>
              <a:t>Its purpose to the story is that it shows how the characters grow and learn about life. In turn, we, the readers, learn a message about life as well</a:t>
            </a:r>
            <a:r>
              <a:rPr lang="en-US" dirty="0" smtClean="0"/>
              <a:t>.</a:t>
            </a:r>
            <a:endParaRPr lang="en-US" dirty="0"/>
          </a:p>
          <a:p>
            <a:r>
              <a:rPr lang="en-US" dirty="0" smtClean="0"/>
              <a:t>Themes are written as complete sentences!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literary terms in literature </a:t>
            </a:r>
            <a:endParaRPr lang="en-US" dirty="0"/>
          </a:p>
        </p:txBody>
      </p:sp>
      <p:sp>
        <p:nvSpPr>
          <p:cNvPr id="3" name="Content Placeholder 2"/>
          <p:cNvSpPr>
            <a:spLocks noGrp="1"/>
          </p:cNvSpPr>
          <p:nvPr>
            <p:ph sz="quarter" idx="1"/>
          </p:nvPr>
        </p:nvSpPr>
        <p:spPr>
          <a:xfrm>
            <a:off x="914400" y="1447800"/>
            <a:ext cx="7772400" cy="5257800"/>
          </a:xfrm>
        </p:spPr>
        <p:txBody>
          <a:bodyPr>
            <a:noAutofit/>
          </a:bodyPr>
          <a:lstStyle/>
          <a:p>
            <a:r>
              <a:rPr lang="en-US" sz="2400" dirty="0" smtClean="0"/>
              <a:t>Flashback~ when the narrator tells about an event from the past within a novel</a:t>
            </a:r>
          </a:p>
          <a:p>
            <a:r>
              <a:rPr lang="en-US" sz="2400" dirty="0" smtClean="0"/>
              <a:t>Foreshadowing~ giving hints about what will happen later</a:t>
            </a:r>
          </a:p>
          <a:p>
            <a:r>
              <a:rPr lang="en-US" sz="2400" dirty="0" smtClean="0"/>
              <a:t>Simile~ a comparison using ‘like’ or ‘as’</a:t>
            </a:r>
          </a:p>
          <a:p>
            <a:r>
              <a:rPr lang="en-US" sz="2400" dirty="0" smtClean="0"/>
              <a:t>Metaphor~ a comparison not using ‘like’ or ‘as’</a:t>
            </a:r>
          </a:p>
          <a:p>
            <a:r>
              <a:rPr lang="en-US" sz="2400" dirty="0" smtClean="0"/>
              <a:t>Allusion~ an unexplained reference to a famous book, person, etc.</a:t>
            </a:r>
          </a:p>
          <a:p>
            <a:r>
              <a:rPr lang="en-US" sz="2400" dirty="0" smtClean="0"/>
              <a:t>Idiom~ a commonly used expression that isn’t literally true</a:t>
            </a:r>
          </a:p>
          <a:p>
            <a:r>
              <a:rPr lang="en-US" sz="2400" dirty="0" smtClean="0"/>
              <a:t>Alliteration~ using two or more words with the same beginning consonant sound</a:t>
            </a:r>
          </a:p>
          <a:p>
            <a:r>
              <a:rPr lang="en-US" sz="2400" dirty="0" smtClean="0"/>
              <a:t>Hyperbole~ stretching or over emphasizing the truth</a:t>
            </a:r>
          </a:p>
          <a:p>
            <a:r>
              <a:rPr lang="en-US" sz="2400" dirty="0" smtClean="0"/>
              <a:t>Personification~ giving something human (person) qualities</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Fiction Elements</a:t>
            </a:r>
            <a:endParaRPr lang="en-US" dirty="0"/>
          </a:p>
        </p:txBody>
      </p:sp>
      <p:sp>
        <p:nvSpPr>
          <p:cNvPr id="3" name="Content Placeholder 2"/>
          <p:cNvSpPr>
            <a:spLocks noGrp="1"/>
          </p:cNvSpPr>
          <p:nvPr>
            <p:ph sz="quarter" idx="1"/>
          </p:nvPr>
        </p:nvSpPr>
        <p:spPr/>
        <p:txBody>
          <a:bodyPr>
            <a:normAutofit/>
          </a:bodyPr>
          <a:lstStyle/>
          <a:p>
            <a:r>
              <a:rPr lang="en-US" dirty="0" smtClean="0"/>
              <a:t>There are SIX literary elements that occur in EVERY piece of FICTION (novel, short story, drama, myth, etc.) you might read.</a:t>
            </a:r>
          </a:p>
          <a:p>
            <a:endParaRPr lang="en-US" dirty="0" smtClean="0"/>
          </a:p>
          <a:p>
            <a:r>
              <a:rPr lang="en-US" dirty="0" smtClean="0"/>
              <a:t>They are as follows: setting, plot, conflict, characters, point of view, and theme.</a:t>
            </a:r>
          </a:p>
          <a:p>
            <a:endParaRPr lang="en-US" dirty="0" smtClean="0"/>
          </a:p>
          <a:p>
            <a:r>
              <a:rPr lang="en-US" dirty="0" smtClean="0"/>
              <a:t>You can, and usually will be asked to, find these in any piece of literature.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Setting is where and when the story or novel takes place.</a:t>
            </a:r>
          </a:p>
          <a:p>
            <a:endParaRPr lang="en-US" dirty="0"/>
          </a:p>
          <a:p>
            <a:r>
              <a:rPr lang="en-US" dirty="0" smtClean="0"/>
              <a:t>The setting of the novel can change the mood, or emotion, in the novel.</a:t>
            </a:r>
          </a:p>
          <a:p>
            <a:endParaRPr lang="en-US" dirty="0" smtClean="0"/>
          </a:p>
          <a:p>
            <a:r>
              <a:rPr lang="en-US" dirty="0" smtClean="0"/>
              <a:t>For example, if the setting is a dark stormy night in the woods of Virginia, the mood of the story might be scary, gloomy, or sad. On the other hand, if the setting is a bright sunny day at the beach in Florida, the mood might be happy, cheerful, bright, and funny.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sz="quarter" idx="1"/>
          </p:nvPr>
        </p:nvSpPr>
        <p:spPr>
          <a:xfrm>
            <a:off x="914400" y="1447800"/>
            <a:ext cx="7772400" cy="4876800"/>
          </a:xfrm>
        </p:spPr>
        <p:txBody>
          <a:bodyPr/>
          <a:lstStyle/>
          <a:p>
            <a:r>
              <a:rPr lang="en-US" dirty="0" smtClean="0"/>
              <a:t>The plot of a story or novel are the related events that take place</a:t>
            </a:r>
            <a:r>
              <a:rPr lang="en-US" dirty="0"/>
              <a:t>,</a:t>
            </a:r>
            <a:r>
              <a:rPr lang="en-US" dirty="0" smtClean="0"/>
              <a:t> or the things that happen in the story.</a:t>
            </a:r>
          </a:p>
          <a:p>
            <a:endParaRPr lang="en-US" dirty="0"/>
          </a:p>
          <a:p>
            <a:r>
              <a:rPr lang="en-US" dirty="0" smtClean="0"/>
              <a:t>There are FIVE parts to the plot of a story.</a:t>
            </a:r>
          </a:p>
          <a:p>
            <a:endParaRPr lang="en-US" dirty="0" smtClean="0"/>
          </a:p>
          <a:p>
            <a:r>
              <a:rPr lang="en-US" dirty="0" smtClean="0"/>
              <a:t>We often put these five parts of the plot of a plot diagram or plot peak.</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cont.</a:t>
            </a:r>
            <a:endParaRPr lang="en-US" dirty="0"/>
          </a:p>
        </p:txBody>
      </p:sp>
      <p:sp>
        <p:nvSpPr>
          <p:cNvPr id="3" name="Content Placeholder 2"/>
          <p:cNvSpPr>
            <a:spLocks noGrp="1"/>
          </p:cNvSpPr>
          <p:nvPr>
            <p:ph sz="quarter" idx="1"/>
          </p:nvPr>
        </p:nvSpPr>
        <p:spPr>
          <a:xfrm>
            <a:off x="457200" y="1600200"/>
            <a:ext cx="8229600" cy="4800600"/>
          </a:xfrm>
        </p:spPr>
        <p:txBody>
          <a:bodyPr>
            <a:normAutofit/>
          </a:bodyPr>
          <a:lstStyle/>
          <a:p>
            <a:r>
              <a:rPr lang="en-US" b="1" dirty="0" smtClean="0"/>
              <a:t>Exposition</a:t>
            </a:r>
            <a:r>
              <a:rPr lang="en-US" dirty="0" smtClean="0"/>
              <a:t>~ the introduction, the set up of characters, conflict, etc.</a:t>
            </a:r>
          </a:p>
          <a:p>
            <a:r>
              <a:rPr lang="en-US" b="1" dirty="0" smtClean="0"/>
              <a:t>Rising Action</a:t>
            </a:r>
            <a:r>
              <a:rPr lang="en-US" dirty="0" smtClean="0"/>
              <a:t>~ where most of the novel takes place, the complications and major conflict happen here</a:t>
            </a:r>
          </a:p>
          <a:p>
            <a:r>
              <a:rPr lang="en-US" b="1" dirty="0" smtClean="0"/>
              <a:t>Climax</a:t>
            </a:r>
            <a:r>
              <a:rPr lang="en-US" dirty="0" smtClean="0"/>
              <a:t>~ the most intense part of the story</a:t>
            </a:r>
          </a:p>
          <a:p>
            <a:r>
              <a:rPr lang="en-US" b="1" dirty="0" smtClean="0"/>
              <a:t>Falling Action</a:t>
            </a:r>
            <a:r>
              <a:rPr lang="en-US" dirty="0" smtClean="0"/>
              <a:t>~ the let down after the climax, things start to be resolved</a:t>
            </a:r>
          </a:p>
          <a:p>
            <a:r>
              <a:rPr lang="en-US" b="1" dirty="0" smtClean="0"/>
              <a:t>Resolution</a:t>
            </a:r>
            <a:r>
              <a:rPr lang="en-US" dirty="0" smtClean="0"/>
              <a:t>~ all the loose ends are tied up</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a:t>
            </a:r>
            <a:endParaRPr lang="en-US" dirty="0"/>
          </a:p>
        </p:txBody>
      </p:sp>
      <p:sp>
        <p:nvSpPr>
          <p:cNvPr id="3" name="Content Placeholder 2"/>
          <p:cNvSpPr>
            <a:spLocks noGrp="1"/>
          </p:cNvSpPr>
          <p:nvPr>
            <p:ph sz="quarter" idx="1"/>
          </p:nvPr>
        </p:nvSpPr>
        <p:spPr>
          <a:xfrm>
            <a:off x="457200" y="1600200"/>
            <a:ext cx="8229600" cy="4800600"/>
          </a:xfrm>
        </p:spPr>
        <p:txBody>
          <a:bodyPr>
            <a:normAutofit fontScale="92500" lnSpcReduction="20000"/>
          </a:bodyPr>
          <a:lstStyle/>
          <a:p>
            <a:r>
              <a:rPr lang="en-US" dirty="0" smtClean="0"/>
              <a:t>The major problem in the novel or story (A piece of fiction also has complications, or smaller problems that arise throughout the piece of literature</a:t>
            </a:r>
            <a:r>
              <a:rPr lang="en-US" dirty="0" smtClean="0"/>
              <a:t>.)</a:t>
            </a:r>
          </a:p>
          <a:p>
            <a:r>
              <a:rPr lang="en-US" dirty="0" smtClean="0"/>
              <a:t>These conflicts and complications can be broken down in 2 ways.</a:t>
            </a:r>
            <a:endParaRPr lang="en-US" dirty="0"/>
          </a:p>
          <a:p>
            <a:r>
              <a:rPr lang="en-US" b="1" dirty="0" smtClean="0"/>
              <a:t>Internal conflict</a:t>
            </a:r>
            <a:r>
              <a:rPr lang="en-US" dirty="0" smtClean="0"/>
              <a:t>~ a problem within the character’s mind</a:t>
            </a:r>
          </a:p>
          <a:p>
            <a:r>
              <a:rPr lang="en-US" b="1" dirty="0" smtClean="0"/>
              <a:t>External conflict</a:t>
            </a:r>
            <a:r>
              <a:rPr lang="en-US" dirty="0" smtClean="0"/>
              <a:t>~ a problem between a character and outside force</a:t>
            </a:r>
          </a:p>
          <a:p>
            <a:pPr lvl="1"/>
            <a:r>
              <a:rPr lang="en-US" dirty="0" smtClean="0"/>
              <a:t>Character vs. Character</a:t>
            </a:r>
          </a:p>
          <a:p>
            <a:pPr lvl="1"/>
            <a:r>
              <a:rPr lang="en-US" dirty="0" smtClean="0"/>
              <a:t>Character vs. Nature</a:t>
            </a:r>
          </a:p>
          <a:p>
            <a:pPr lvl="1"/>
            <a:r>
              <a:rPr lang="en-US" dirty="0" smtClean="0"/>
              <a:t>Character vs. Society</a:t>
            </a:r>
          </a:p>
          <a:p>
            <a:pPr lvl="1"/>
            <a:r>
              <a:rPr lang="en-US" dirty="0" smtClean="0"/>
              <a:t>Character vs. Fate</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sz="quarter" idx="1"/>
          </p:nvPr>
        </p:nvSpPr>
        <p:spPr/>
        <p:txBody>
          <a:bodyPr/>
          <a:lstStyle/>
          <a:p>
            <a:r>
              <a:rPr lang="en-US" dirty="0" smtClean="0"/>
              <a:t>The characters are the people in the story</a:t>
            </a:r>
            <a:r>
              <a:rPr lang="en-US" dirty="0" smtClean="0"/>
              <a:t>.</a:t>
            </a:r>
          </a:p>
          <a:p>
            <a:r>
              <a:rPr lang="en-US" dirty="0" smtClean="0"/>
              <a:t>There are many ways characters can be classified; these are the 3 ways I expect you to know.</a:t>
            </a:r>
            <a:endParaRPr lang="en-US" dirty="0" smtClean="0"/>
          </a:p>
          <a:p>
            <a:pPr lvl="1"/>
            <a:r>
              <a:rPr lang="en-US" dirty="0" smtClean="0"/>
              <a:t>Static vs. Dynamic~ Stay the same vs. Growing and maturing </a:t>
            </a:r>
          </a:p>
          <a:p>
            <a:pPr lvl="1"/>
            <a:r>
              <a:rPr lang="en-US" dirty="0" smtClean="0"/>
              <a:t>Major vs. Minor~ Has a large part vs. Has a small part</a:t>
            </a:r>
          </a:p>
          <a:p>
            <a:pPr lvl="1"/>
            <a:r>
              <a:rPr lang="en-US" dirty="0" smtClean="0"/>
              <a:t>Protagonist vs. Antagonist~ Main character vs. Person/Group who is against the main character</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a:t>
            </a:r>
            <a:endParaRPr lang="en-US" dirty="0"/>
          </a:p>
        </p:txBody>
      </p:sp>
      <p:sp>
        <p:nvSpPr>
          <p:cNvPr id="3" name="Content Placeholder 2"/>
          <p:cNvSpPr>
            <a:spLocks noGrp="1"/>
          </p:cNvSpPr>
          <p:nvPr>
            <p:ph sz="quarter" idx="1"/>
          </p:nvPr>
        </p:nvSpPr>
        <p:spPr>
          <a:xfrm>
            <a:off x="457200" y="1600200"/>
            <a:ext cx="8229600" cy="4800600"/>
          </a:xfrm>
        </p:spPr>
        <p:txBody>
          <a:bodyPr>
            <a:normAutofit/>
          </a:bodyPr>
          <a:lstStyle/>
          <a:p>
            <a:r>
              <a:rPr lang="en-US" dirty="0" smtClean="0"/>
              <a:t>The perspective from which the story is told (The narrator is the person telling the story.)</a:t>
            </a:r>
          </a:p>
          <a:p>
            <a:pPr lvl="1"/>
            <a:r>
              <a:rPr lang="en-US" dirty="0" smtClean="0"/>
              <a:t>1</a:t>
            </a:r>
            <a:r>
              <a:rPr lang="en-US" baseline="30000" dirty="0" smtClean="0"/>
              <a:t>st</a:t>
            </a:r>
            <a:r>
              <a:rPr lang="en-US" dirty="0" smtClean="0"/>
              <a:t> person~ A character within the story is the narrator and telling the story, we know most things about one character but not as much about the others, be careful as to whether you can trust this kind of narrator</a:t>
            </a:r>
          </a:p>
          <a:p>
            <a:pPr lvl="1"/>
            <a:r>
              <a:rPr lang="en-US" dirty="0" smtClean="0"/>
              <a:t>3</a:t>
            </a:r>
            <a:r>
              <a:rPr lang="en-US" baseline="30000" dirty="0" smtClean="0"/>
              <a:t>rd</a:t>
            </a:r>
            <a:r>
              <a:rPr lang="en-US" dirty="0" smtClean="0"/>
              <a:t> person limited~ an outside narrator is telling the story, we only know what the characters do and say (not what they think and feel)</a:t>
            </a:r>
          </a:p>
          <a:p>
            <a:pPr lvl="1"/>
            <a:r>
              <a:rPr lang="en-US" dirty="0" smtClean="0"/>
              <a:t>3</a:t>
            </a:r>
            <a:r>
              <a:rPr lang="en-US" baseline="30000" dirty="0" smtClean="0"/>
              <a:t>rd</a:t>
            </a:r>
            <a:r>
              <a:rPr lang="en-US" dirty="0" smtClean="0"/>
              <a:t> person omniscient~ an outside narrator is telling the story, we know everything about everyone</a:t>
            </a:r>
          </a:p>
          <a:p>
            <a:pPr lvl="1"/>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 cont.</a:t>
            </a: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dirty="0" smtClean="0"/>
              <a:t>Authors do NOT pick their point of view randomly. It’s always a good idea to think about WHY an author chose as he or she did.</a:t>
            </a:r>
          </a:p>
          <a:p>
            <a:endParaRPr lang="en-US" dirty="0"/>
          </a:p>
          <a:p>
            <a:r>
              <a:rPr lang="en-US" dirty="0" smtClean="0"/>
              <a:t>If an author really wants you to sympathize, or side with, a particular character, 1</a:t>
            </a:r>
            <a:r>
              <a:rPr lang="en-US" baseline="30000" dirty="0" smtClean="0"/>
              <a:t>st</a:t>
            </a:r>
            <a:r>
              <a:rPr lang="en-US" dirty="0" smtClean="0"/>
              <a:t> person would be a good choice.</a:t>
            </a:r>
          </a:p>
          <a:p>
            <a:r>
              <a:rPr lang="en-US" dirty="0" smtClean="0"/>
              <a:t>However, if an author wants you to choose which character to sympathize with, 3</a:t>
            </a:r>
            <a:r>
              <a:rPr lang="en-US" baseline="30000" dirty="0" smtClean="0"/>
              <a:t>rd</a:t>
            </a:r>
            <a:r>
              <a:rPr lang="en-US" dirty="0" smtClean="0"/>
              <a:t> person would be a better choice.</a:t>
            </a:r>
          </a:p>
          <a:p>
            <a:pPr marL="0" indent="0">
              <a:buNone/>
            </a:pPr>
            <a:endParaRPr lang="en-US" dirty="0" smtClean="0"/>
          </a:p>
        </p:txBody>
      </p:sp>
    </p:spTree>
    <p:extLst>
      <p:ext uri="{BB962C8B-B14F-4D97-AF65-F5344CB8AC3E}">
        <p14:creationId xmlns:p14="http://schemas.microsoft.com/office/powerpoint/2010/main" val="15742543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915</TotalTime>
  <Words>814</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Fiction Elements Notes</vt:lpstr>
      <vt:lpstr>Fiction Elements</vt:lpstr>
      <vt:lpstr>Setting</vt:lpstr>
      <vt:lpstr>Plot</vt:lpstr>
      <vt:lpstr>Plot cont.</vt:lpstr>
      <vt:lpstr>Conflict</vt:lpstr>
      <vt:lpstr>Characters</vt:lpstr>
      <vt:lpstr>Point of view</vt:lpstr>
      <vt:lpstr>POV cont.</vt:lpstr>
      <vt:lpstr>Theme</vt:lpstr>
      <vt:lpstr>Other literary terms in literature </vt:lpstr>
    </vt:vector>
  </TitlesOfParts>
  <Company>Greenwood community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 Element Notes</dc:title>
  <dc:creator>jgarrison</dc:creator>
  <cp:lastModifiedBy>Jordan Garrison</cp:lastModifiedBy>
  <cp:revision>21</cp:revision>
  <cp:lastPrinted>2014-03-27T17:56:11Z</cp:lastPrinted>
  <dcterms:created xsi:type="dcterms:W3CDTF">2013-01-14T12:21:51Z</dcterms:created>
  <dcterms:modified xsi:type="dcterms:W3CDTF">2014-07-29T16:42:29Z</dcterms:modified>
</cp:coreProperties>
</file>